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3"/>
  </p:notesMasterIdLst>
  <p:sldIdLst>
    <p:sldId id="258" r:id="rId2"/>
    <p:sldId id="259" r:id="rId3"/>
    <p:sldId id="262" r:id="rId4"/>
    <p:sldId id="268" r:id="rId5"/>
    <p:sldId id="311" r:id="rId6"/>
    <p:sldId id="269" r:id="rId7"/>
    <p:sldId id="270" r:id="rId8"/>
    <p:sldId id="264" r:id="rId9"/>
    <p:sldId id="260" r:id="rId10"/>
    <p:sldId id="261" r:id="rId11"/>
    <p:sldId id="27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285" r:id="rId26"/>
    <p:sldId id="286" r:id="rId27"/>
    <p:sldId id="287" r:id="rId28"/>
    <p:sldId id="307" r:id="rId29"/>
    <p:sldId id="308" r:id="rId30"/>
    <p:sldId id="310" r:id="rId31"/>
    <p:sldId id="309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331" r:id="rId41"/>
    <p:sldId id="332" r:id="rId42"/>
    <p:sldId id="333" r:id="rId43"/>
    <p:sldId id="334" r:id="rId44"/>
    <p:sldId id="335" r:id="rId45"/>
    <p:sldId id="297" r:id="rId46"/>
    <p:sldId id="336" r:id="rId47"/>
    <p:sldId id="337" r:id="rId48"/>
    <p:sldId id="338" r:id="rId49"/>
    <p:sldId id="339" r:id="rId50"/>
    <p:sldId id="340" r:id="rId51"/>
    <p:sldId id="34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 snapToObjects="1" showGuides="1">
      <p:cViewPr>
        <p:scale>
          <a:sx n="100" d="100"/>
          <a:sy n="100" d="100"/>
        </p:scale>
        <p:origin x="90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scatter plot of the residuals 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e=y−ŷ e=y−y^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of the linear regression model on the training set as a function of the predictor variable (i.e. </a:t>
            </a:r>
            <a:r>
              <a:rPr lang="en-US" dirty="0" err="1" smtClean="0"/>
              <a:t>TimeMin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Place on your plot a horizontal line denoting the constant zero residual.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1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9/30/18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9/30/18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CFEC3-50D5-DA4D-A448-C45B7AB99F51}" type="datetimeFigureOut">
              <a:rPr lang="en-US" smtClean="0"/>
              <a:t>9/30/18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6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6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7: </a:t>
            </a:r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and Cross Validation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908011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Last time, we addressed the issue of selecting optimal subsets of predictors (including choosing the degree of polynomial models) </a:t>
            </a:r>
            <a:r>
              <a:rPr lang="en-US" sz="2400" dirty="0" smtClean="0"/>
              <a:t>through: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	</a:t>
            </a:r>
            <a:r>
              <a:rPr lang="en-US" sz="2400" dirty="0" smtClean="0"/>
              <a:t>stepwise </a:t>
            </a:r>
            <a:r>
              <a:rPr lang="en-US" sz="2400" dirty="0"/>
              <a:t>variable selection - iteratively building an optimal subset of </a:t>
            </a:r>
            <a:r>
              <a:rPr lang="en-US" sz="2400" dirty="0" smtClean="0"/>
              <a:t>	predictors </a:t>
            </a:r>
            <a:r>
              <a:rPr lang="en-US" sz="2400" dirty="0"/>
              <a:t>by optimizing a fixed model evaluation metric each </a:t>
            </a:r>
            <a:r>
              <a:rPr lang="en-US" sz="2400" dirty="0" smtClean="0"/>
              <a:t>time,</a:t>
            </a:r>
          </a:p>
          <a:p>
            <a:pPr>
              <a:spcAft>
                <a:spcPts val="1800"/>
              </a:spcAft>
            </a:pPr>
            <a:r>
              <a:rPr lang="en-US" sz="2400" dirty="0" smtClean="0"/>
              <a:t>Today we will see selecting </a:t>
            </a:r>
            <a:r>
              <a:rPr lang="en-US" sz="2400" dirty="0"/>
              <a:t>an optimal model </a:t>
            </a:r>
            <a:r>
              <a:rPr lang="en-US" sz="2400" dirty="0" smtClean="0"/>
              <a:t>by cross </a:t>
            </a:r>
            <a:r>
              <a:rPr lang="en-US" sz="2400" dirty="0"/>
              <a:t>validation - </a:t>
            </a:r>
            <a:r>
              <a:rPr lang="en-US" sz="2400" dirty="0" smtClean="0"/>
              <a:t>evaluating </a:t>
            </a:r>
            <a:r>
              <a:rPr lang="en-US" sz="2400" dirty="0"/>
              <a:t>each model on multiple validation sets.</a:t>
            </a:r>
          </a:p>
          <a:p>
            <a:pPr>
              <a:spcAft>
                <a:spcPts val="1800"/>
              </a:spcAft>
            </a:pPr>
            <a:r>
              <a:rPr lang="en-US" sz="2400" dirty="0" smtClean="0"/>
              <a:t>And also today, </a:t>
            </a:r>
            <a:r>
              <a:rPr lang="en-US" sz="2400" dirty="0"/>
              <a:t>we will also address the issue of discouraging extreme values in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20073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Computational Complexity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many models did we evaluate?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1st step, </a:t>
            </a:r>
            <a:r>
              <a:rPr lang="en-US" b="1" i="1" dirty="0"/>
              <a:t>J</a:t>
            </a:r>
            <a:r>
              <a:rPr lang="en-US" b="1" dirty="0"/>
              <a:t> Models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2nd step, </a:t>
            </a:r>
            <a:r>
              <a:rPr lang="en-US" i="1" dirty="0"/>
              <a:t>J-1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J-1</a:t>
            </a:r>
            <a:r>
              <a:rPr lang="en-US" dirty="0"/>
              <a:t> 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3rd step, </a:t>
            </a:r>
            <a:r>
              <a:rPr lang="en-US" i="1" dirty="0"/>
              <a:t>J-2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J-2 </a:t>
            </a:r>
            <a:r>
              <a:rPr lang="en-US" dirty="0"/>
              <a:t>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mr-IN" dirty="0"/>
              <a:t>…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70" y="4878136"/>
            <a:ext cx="4159687" cy="4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88" y="1720515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3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88" y="1719072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88" y="1719072"/>
            <a:ext cx="6858000" cy="457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651513" y="2199861"/>
            <a:ext cx="5375108" cy="3154017"/>
            <a:chOff x="4651513" y="2199861"/>
            <a:chExt cx="5375108" cy="3154017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4651513" y="2769704"/>
              <a:ext cx="4081670" cy="258417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263270" y="2199861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Linear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96139" y="2660080"/>
            <a:ext cx="6473268" cy="2410447"/>
            <a:chOff x="3896139" y="2660080"/>
            <a:chExt cx="6473268" cy="2410447"/>
          </a:xfrm>
        </p:grpSpPr>
        <p:sp>
          <p:nvSpPr>
            <p:cNvPr id="10" name="Freeform 9"/>
            <p:cNvSpPr/>
            <p:nvPr/>
          </p:nvSpPr>
          <p:spPr>
            <a:xfrm>
              <a:off x="3896139" y="2690189"/>
              <a:ext cx="4837044" cy="2380338"/>
            </a:xfrm>
            <a:custGeom>
              <a:avLst/>
              <a:gdLst>
                <a:gd name="connsiteX0" fmla="*/ 0 w 4638261"/>
                <a:gd name="connsiteY0" fmla="*/ 874644 h 3086824"/>
                <a:gd name="connsiteX1" fmla="*/ 2478157 w 4638261"/>
                <a:gd name="connsiteY1" fmla="*/ 3074505 h 3086824"/>
                <a:gd name="connsiteX2" fmla="*/ 4638261 w 4638261"/>
                <a:gd name="connsiteY2" fmla="*/ 0 h 308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8261" h="3086824">
                  <a:moveTo>
                    <a:pt x="0" y="874644"/>
                  </a:moveTo>
                  <a:cubicBezTo>
                    <a:pt x="852556" y="2047461"/>
                    <a:pt x="1705113" y="3220279"/>
                    <a:pt x="2478157" y="3074505"/>
                  </a:cubicBezTo>
                  <a:cubicBezTo>
                    <a:pt x="3251201" y="2928731"/>
                    <a:pt x="4638261" y="0"/>
                    <a:pt x="4638261" y="0"/>
                  </a:cubicBezTo>
                </a:path>
              </a:pathLst>
            </a:custGeom>
            <a:noFill/>
            <a:ln w="127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63270" y="2660080"/>
              <a:ext cx="1106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Quadratic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81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3" y="1719072"/>
            <a:ext cx="6858001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5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Validation: Motivation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Using a single validation set to select amongst </a:t>
            </a:r>
            <a:r>
              <a:rPr lang="en-US" sz="2400" dirty="0" smtClean="0"/>
              <a:t>multiple models </a:t>
            </a:r>
            <a:r>
              <a:rPr lang="en-US" sz="2400" dirty="0"/>
              <a:t>can be problematic - </a:t>
            </a:r>
            <a:r>
              <a:rPr lang="en-US" sz="2400" b="1" dirty="0"/>
              <a:t>there is the possibility </a:t>
            </a:r>
            <a:r>
              <a:rPr lang="en-US" sz="2400" b="1" dirty="0" smtClean="0"/>
              <a:t>of overfitting </a:t>
            </a:r>
            <a:r>
              <a:rPr lang="en-US" sz="2400" b="1" dirty="0"/>
              <a:t>to the validation set</a:t>
            </a:r>
            <a:r>
              <a:rPr lang="en-US" sz="24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One solution to the problems raised by using a </a:t>
            </a:r>
            <a:r>
              <a:rPr lang="en-US" sz="2400" dirty="0" smtClean="0"/>
              <a:t>single validation </a:t>
            </a:r>
            <a:r>
              <a:rPr lang="en-US" sz="2400" dirty="0"/>
              <a:t>set is to evaluate each model </a:t>
            </a:r>
            <a:r>
              <a:rPr lang="en-US" sz="2400" dirty="0" smtClean="0"/>
              <a:t>on </a:t>
            </a:r>
            <a:r>
              <a:rPr lang="en-US" sz="2400" b="1" dirty="0" smtClean="0"/>
              <a:t>multiple</a:t>
            </a:r>
            <a:r>
              <a:rPr lang="en-US" sz="2400" dirty="0" smtClean="0"/>
              <a:t> validation </a:t>
            </a:r>
            <a:r>
              <a:rPr lang="en-US" sz="2400" dirty="0"/>
              <a:t>sets and average the validation performance</a:t>
            </a:r>
            <a:r>
              <a:rPr lang="en-US" sz="2400" dirty="0" smtClean="0"/>
              <a:t>. 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 smtClean="0"/>
              <a:t>One </a:t>
            </a:r>
            <a:r>
              <a:rPr lang="en-US" sz="2400" dirty="0"/>
              <a:t>can randomly split the training set into </a:t>
            </a:r>
            <a:r>
              <a:rPr lang="en-US" sz="2400" dirty="0" smtClean="0"/>
              <a:t>training and validation multiple times </a:t>
            </a:r>
            <a:r>
              <a:rPr lang="en-US" sz="2400" b="1" dirty="0" smtClean="0">
                <a:solidFill>
                  <a:srgbClr val="C00000"/>
                </a:solidFill>
              </a:rPr>
              <a:t>but</a:t>
            </a:r>
            <a:r>
              <a:rPr lang="en-US" sz="2400" dirty="0" smtClean="0"/>
              <a:t> randomly creating these sets can create the scenario where important features of the data never appear in our random draws.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Leave-One-Out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r>
                  <a:rPr lang="en-US" sz="2400" dirty="0" smtClean="0"/>
                  <a:t>Given 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where each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contains </a:t>
                </a:r>
                <a:r>
                  <a:rPr lang="en-US" sz="2400" i="1" dirty="0"/>
                  <a:t>J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features</a:t>
                </a:r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To ensure that every observation in the dataset is included in at least one training set and at least one validation set, we </a:t>
                </a:r>
                <a:r>
                  <a:rPr lang="en-US" sz="2400" dirty="0" smtClean="0"/>
                  <a:t>create training/validation </a:t>
                </a:r>
                <a:r>
                  <a:rPr lang="en-US" sz="2400" dirty="0"/>
                  <a:t>splits using the </a:t>
                </a:r>
                <a:r>
                  <a:rPr lang="en-US" sz="2400" b="1" i="1" dirty="0"/>
                  <a:t>leave one out </a:t>
                </a:r>
                <a:r>
                  <a:rPr lang="en-US" sz="2400" dirty="0"/>
                  <a:t>method: </a:t>
                </a:r>
              </a:p>
              <a:p>
                <a:pPr marL="811213" lvl="1" indent="-354013">
                  <a:buFont typeface="Arial" charset="0"/>
                  <a:buChar char="•"/>
                </a:pPr>
                <a:r>
                  <a:rPr lang="en-US" dirty="0" smtClean="0"/>
                  <a:t>validation </a:t>
                </a:r>
                <a:r>
                  <a:rPr lang="en-US" dirty="0"/>
                  <a:t>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{</m:t>
                        </m:r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811213" lvl="1" indent="-354013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 smtClean="0"/>
                  <a:t>training </a:t>
                </a:r>
                <a:r>
                  <a:rPr lang="en-US" dirty="0"/>
                  <a:t>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  </m:t>
                    </m:r>
                  </m:oMath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=1,…,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: </m:t>
                        </m:r>
                      </m:e>
                      <m:sub/>
                    </m:sSub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/>
                <a:r>
                  <a:rPr lang="en-US" sz="2400" dirty="0" smtClean="0"/>
                  <a:t>We </a:t>
                </a:r>
                <a:r>
                  <a:rPr lang="en-US" sz="2400" dirty="0"/>
                  <a:t>fit the model on each training set, </a:t>
                </a:r>
                <a:r>
                  <a:rPr lang="en-US" sz="2400" dirty="0" smtClean="0"/>
                  <a:t>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and evaluate it on the corresponding validation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marL="12700"/>
                <a:r>
                  <a:rPr lang="en-US" sz="2400" dirty="0" smtClean="0"/>
                  <a:t>The </a:t>
                </a:r>
                <a:r>
                  <a:rPr lang="en-US" sz="2400" b="1" i="1" dirty="0" smtClean="0"/>
                  <a:t>cross </a:t>
                </a:r>
                <a:r>
                  <a:rPr lang="en-US" sz="2400" b="1" i="1" dirty="0"/>
                  <a:t>validation score </a:t>
                </a:r>
                <a:r>
                  <a:rPr lang="en-US" sz="2400" dirty="0"/>
                  <a:t>is the performance of the model averaged across all validation sets: </a:t>
                </a:r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 rotWithShape="0">
                <a:blip r:embed="rId2"/>
                <a:stretch>
                  <a:fillRect l="-804" t="-2305" b="-176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25923" y="5269978"/>
                <a:ext cx="4540154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923" y="5269978"/>
                <a:ext cx="4540154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0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</a:t>
            </a:r>
            <a:r>
              <a:rPr lang="en-US" dirty="0" smtClean="0"/>
              <a:t>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Rather than creating </a:t>
                </a:r>
                <a:r>
                  <a:rPr lang="en-US" sz="2400" i="1" dirty="0"/>
                  <a:t>n</a:t>
                </a:r>
                <a:r>
                  <a:rPr lang="en-US" sz="2400" dirty="0"/>
                  <a:t> number of training/validation splits, each time leaving one data point for the validation set, we can include more data in the validation set using </a:t>
                </a:r>
                <a:r>
                  <a:rPr lang="en-US" sz="2400" b="1" dirty="0"/>
                  <a:t>K-fold validation</a:t>
                </a:r>
                <a:r>
                  <a:rPr lang="en-US" sz="2400" dirty="0"/>
                  <a:t>: </a:t>
                </a:r>
              </a:p>
              <a:p>
                <a:pPr marL="1085820" lvl="1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split </a:t>
                </a:r>
                <a:r>
                  <a:rPr lang="en-US" dirty="0"/>
                  <a:t>the data into </a:t>
                </a:r>
                <a:r>
                  <a:rPr lang="en-US" i="1" dirty="0"/>
                  <a:t>K</a:t>
                </a:r>
                <a:r>
                  <a:rPr lang="en-US" dirty="0"/>
                  <a:t> uniformly sized chunks,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1085820" lvl="1" indent="-342900"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n-US" dirty="0" smtClean="0"/>
                  <a:t>we </a:t>
                </a:r>
                <a:r>
                  <a:rPr lang="en-US" dirty="0"/>
                  <a:t>create </a:t>
                </a:r>
                <a:r>
                  <a:rPr lang="en-US" i="1" dirty="0"/>
                  <a:t>K</a:t>
                </a:r>
                <a:r>
                  <a:rPr lang="en-US" dirty="0"/>
                  <a:t> number of training/validation splits, using one of </a:t>
                </a:r>
                <a:r>
                  <a:rPr lang="en-US" dirty="0" smtClean="0"/>
                  <a:t> the </a:t>
                </a:r>
                <a:r>
                  <a:rPr lang="en-US" i="1" dirty="0" smtClean="0"/>
                  <a:t>K </a:t>
                </a:r>
                <a:r>
                  <a:rPr lang="en-US" dirty="0" smtClean="0"/>
                  <a:t>chunks </a:t>
                </a:r>
                <a:r>
                  <a:rPr lang="en-US" dirty="0"/>
                  <a:t>for validation and the rest for </a:t>
                </a:r>
                <a:r>
                  <a:rPr lang="en-US" dirty="0" smtClean="0"/>
                  <a:t>training.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/>
                  <a:t>We fit the model on each training set,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and evaluate it on the corresponding validation </a:t>
                </a:r>
                <a:r>
                  <a:rPr lang="en-US" sz="2400" dirty="0" smtClean="0"/>
                  <a:t>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. </a:t>
                </a:r>
                <a:r>
                  <a:rPr lang="en-US" sz="2400" dirty="0"/>
                  <a:t>The </a:t>
                </a:r>
                <a:r>
                  <a:rPr lang="en-US" sz="2400" b="1" i="1" dirty="0"/>
                  <a:t>cross validation </a:t>
                </a:r>
                <a:r>
                  <a:rPr lang="en-US" sz="2400" b="1" i="1" dirty="0" smtClean="0"/>
                  <a:t>is the performance </a:t>
                </a:r>
                <a:r>
                  <a:rPr lang="en-US" sz="2400" dirty="0"/>
                  <a:t>of the model averaged across all </a:t>
                </a:r>
                <a:r>
                  <a:rPr lang="en-US" sz="2400" dirty="0" smtClean="0"/>
                  <a:t>validation sets: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2400"/>
                  </a:spcAft>
                </a:pPr>
                <a:r>
                  <a:rPr lang="en-US" sz="2400" dirty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 rotWithShape="0">
                <a:blip r:embed="rId2"/>
                <a:stretch>
                  <a:fillRect l="-804" t="-2305" r="-643" b="-166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54694" y="5084448"/>
                <a:ext cx="4511556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694" y="5084448"/>
                <a:ext cx="4511556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40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Bias </a:t>
            </a:r>
            <a:r>
              <a:rPr lang="en-US" dirty="0"/>
              <a:t>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63500"/>
            <a:ext cx="81661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0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623" y="983807"/>
            <a:ext cx="7770803" cy="43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Selection: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is the right ratio of train/validate/test, how do I choose K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?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r>
                  <a:rPr lang="en-US" sz="2400" b="1" dirty="0" smtClean="0"/>
                  <a:t>Question</a:t>
                </a:r>
                <a:r>
                  <a:rPr lang="en-US" sz="2400" b="1" dirty="0"/>
                  <a:t>: </a:t>
                </a:r>
                <a:r>
                  <a:rPr lang="en-US" sz="2400" dirty="0"/>
                  <a:t>What is the difference in multiple predictors and polynomial regression in model selection</a:t>
                </a:r>
                <a:r>
                  <a:rPr lang="en-US" sz="2400" dirty="0" smtClean="0"/>
                  <a:t>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We can frame the problem of degree selection for polynomial models as a predictor selection problem: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	which of the predictors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,…,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should we select for modeling?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  <a:blipFill rotWithShape="0">
                <a:blip r:embed="rId2"/>
                <a:stretch>
                  <a:fillRect l="-893" t="-2305" b="-74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277" y="1343770"/>
            <a:ext cx="6858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E6D5A1-DB34-984F-AB39-8815ED7C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23" y="1343770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r>
              <a:rPr lang="en-US" sz="2400" dirty="0"/>
              <a:t>Recall our first simple, intuitive, non-parametric model for regression - the </a:t>
            </a:r>
            <a:r>
              <a:rPr lang="en-US" sz="2400" dirty="0" err="1"/>
              <a:t>kNN</a:t>
            </a:r>
            <a:r>
              <a:rPr lang="en-US" sz="2400" dirty="0"/>
              <a:t> model. We saw that it is vitally important to select an appropriate </a:t>
            </a:r>
            <a:r>
              <a:rPr lang="en-US" sz="2400" i="1" dirty="0"/>
              <a:t>k</a:t>
            </a:r>
            <a:r>
              <a:rPr lang="en-US" sz="2400" dirty="0"/>
              <a:t> for the data.</a:t>
            </a:r>
          </a:p>
          <a:p>
            <a:endParaRPr lang="en-US" sz="2400" dirty="0"/>
          </a:p>
          <a:p>
            <a:r>
              <a:rPr lang="en-US" sz="2400" dirty="0"/>
              <a:t>If the </a:t>
            </a:r>
            <a:r>
              <a:rPr lang="en-US" sz="2400" i="1" dirty="0"/>
              <a:t>k</a:t>
            </a:r>
            <a:r>
              <a:rPr lang="en-US" sz="2400" dirty="0"/>
              <a:t> is too small then the model is very sensitive to noise (since a new prediction is based on very few observed neighbors), and if the </a:t>
            </a:r>
            <a:r>
              <a:rPr lang="en-US" sz="2400" i="1" dirty="0"/>
              <a:t>k</a:t>
            </a:r>
            <a:r>
              <a:rPr lang="en-US" sz="2400" dirty="0"/>
              <a:t> is too large, the model tends towards making constant predictions.</a:t>
            </a:r>
          </a:p>
          <a:p>
            <a:endParaRPr lang="en-US" sz="2400" dirty="0"/>
          </a:p>
          <a:p>
            <a:r>
              <a:rPr lang="en-US" sz="2400" dirty="0"/>
              <a:t>A principled way to choose </a:t>
            </a:r>
            <a:r>
              <a:rPr lang="en-US" sz="2400" i="1" dirty="0"/>
              <a:t>k</a:t>
            </a:r>
            <a:r>
              <a:rPr lang="en-US" sz="2400" dirty="0"/>
              <a:t> is through K-fold cross validation.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</p:spTree>
    <p:extLst>
      <p:ext uri="{BB962C8B-B14F-4D97-AF65-F5344CB8AC3E}">
        <p14:creationId xmlns:p14="http://schemas.microsoft.com/office/powerpoint/2010/main" val="179778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1" y="1129966"/>
            <a:ext cx="7338758" cy="460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4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dirty="0"/>
              <a:t>Left: 200 best fit straight lines, each a fit on a different 30 point training sets from a 200 point </a:t>
            </a:r>
            <a:r>
              <a:rPr lang="en-US" sz="2400"/>
              <a:t>population. </a:t>
            </a:r>
            <a:endParaRPr lang="en-US" sz="2400" dirty="0"/>
          </a:p>
          <a:p>
            <a:r>
              <a:rPr lang="en-US" sz="2400" dirty="0"/>
              <a:t>Right: Best-fit models using degree 20 polynomial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08" y="2441343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20 coefficients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1869843"/>
            <a:ext cx="6858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2" y="1869843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2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88" y="1408318"/>
            <a:ext cx="6798366" cy="4532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180" y="1368562"/>
            <a:ext cx="6857999" cy="4572000"/>
          </a:xfrm>
        </p:spPr>
      </p:pic>
    </p:spTree>
    <p:extLst>
      <p:ext uri="{BB962C8B-B14F-4D97-AF65-F5344CB8AC3E}">
        <p14:creationId xmlns:p14="http://schemas.microsoft.com/office/powerpoint/2010/main" val="90467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LASSO and Ridge</a:t>
            </a:r>
          </a:p>
        </p:txBody>
      </p:sp>
    </p:spTree>
    <p:extLst>
      <p:ext uri="{BB962C8B-B14F-4D97-AF65-F5344CB8AC3E}">
        <p14:creationId xmlns:p14="http://schemas.microsoft.com/office/powerpoint/2010/main" val="69572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</a:t>
            </a:r>
            <a:r>
              <a:rPr lang="en-US" sz="2400"/>
              <a:t>, we need </a:t>
            </a:r>
            <a:r>
              <a:rPr lang="en-US" sz="2400" dirty="0"/>
              <a:t>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/>
              <a:t>L</a:t>
            </a:r>
            <a:r>
              <a:rPr lang="en-US" sz="2400" baseline="-25000" dirty="0"/>
              <a:t>LASSO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LASSO regression</a:t>
            </a:r>
            <a:r>
              <a:rPr lang="en-US" sz="24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512"/>
            <a:ext cx="12192000" cy="41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 err="1"/>
              <a:t>L</a:t>
            </a:r>
            <a:r>
              <a:rPr lang="en-US" sz="2400" baseline="-25000" dirty="0" err="1"/>
              <a:t>ridge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ridge regression.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" y="2648658"/>
            <a:ext cx="10985777" cy="42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7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of the Ridge/Lasso regression involves three steps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 minimum of the ridge/Lasso regression cost function (using linear algebra) as with the multiple regression and record the 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 </a:t>
            </a:r>
            <a:r>
              <a:rPr lang="en-US" sz="2400" b="1" dirty="0"/>
              <a:t>on the test set</a:t>
            </a:r>
            <a:r>
              <a:rPr lang="en-US" sz="2400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sz="2400" dirty="0"/>
              <a:t> that gives the largest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A14DD1-29B8-EB4C-B302-1714276A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31793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MSE=D</a:t>
                </a:r>
                <a:endParaRPr lang="en-US" dirty="0"/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Ordinary Lease Squares, AIC, BIC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Recall that our statistical model for linear regression in matrix notation is: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It is standard to suppose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In fact, in many analyses we have been making this assumption. Then,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Question</a:t>
                </a:r>
                <a:r>
                  <a:rPr lang="en-US" sz="2400" dirty="0"/>
                  <a:t>: 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is naturally a function of the model parameters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, since the data is fixed.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  <a:blipFill rotWithShape="0">
                <a:blip r:embed="rId2"/>
                <a:stretch>
                  <a:fillRect l="-903" t="-2305" r="-451" b="-136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66" y="2035046"/>
            <a:ext cx="1883610" cy="330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34" y="3853894"/>
            <a:ext cx="3504531" cy="4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6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</p:spPr>
            <p:txBody>
              <a:bodyPr/>
              <a:lstStyle/>
              <a:p>
                <a:r>
                  <a:rPr lang="en-US" sz="2400" dirty="0"/>
                  <a:t>We call: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likelihood function</a:t>
                </a:r>
                <a:r>
                  <a:rPr lang="en-US" sz="2400" dirty="0"/>
                  <a:t>, as it gives the likelihood of the observed data for a chosen model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  <a:blipFill rotWithShape="0">
                <a:blip r:embed="rId2"/>
                <a:stretch>
                  <a:fillRect l="-928" t="-2305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56" y="1592848"/>
            <a:ext cx="2650444" cy="390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207" y="3030359"/>
            <a:ext cx="4923912" cy="36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Once we have a likelihood function,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we have strong incentive to seek values of  to maximize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parameters that maximizes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 are called </a:t>
                </a:r>
                <a:r>
                  <a:rPr lang="en-US" sz="2400" b="1" dirty="0"/>
                  <a:t>maximum likelihood estimators (MLE)</a:t>
                </a:r>
                <a:r>
                  <a:rPr lang="en-US" sz="2400" dirty="0"/>
                  <a:t> and are denoted: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constructed with MLE parameters assigns the highest likelihood to the observed data.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9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32" y="3897652"/>
            <a:ext cx="3037974" cy="5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2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8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But how does one</a:t>
                </a:r>
                <a:r>
                  <a:rPr lang="en-US" dirty="0"/>
                  <a:t> </a:t>
                </a:r>
                <a:r>
                  <a:rPr lang="en-US" sz="2400" dirty="0"/>
                  <a:t>maximize a likelihood function?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Fix a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observations of </a:t>
                </a:r>
                <a:r>
                  <a:rPr lang="en-US" sz="2400" i="1" dirty="0"/>
                  <a:t>J</a:t>
                </a:r>
                <a:r>
                  <a:rPr lang="en-US" sz="2400" dirty="0"/>
                  <a:t> predictors, </a:t>
                </a:r>
                <a:r>
                  <a:rPr lang="en-US" sz="2400" b="1" i="1" dirty="0"/>
                  <a:t>X</a:t>
                </a:r>
                <a:r>
                  <a:rPr lang="en-US" sz="2400" dirty="0"/>
                  <a:t>, and a set of corresponding response values, </a:t>
                </a:r>
                <a:r>
                  <a:rPr lang="en-US" sz="2400" b="1" i="1" dirty="0"/>
                  <a:t>Y</a:t>
                </a:r>
                <a:r>
                  <a:rPr lang="en-US" sz="2400" dirty="0"/>
                  <a:t>; consider a linear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𝒀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1" i="1" smtClean="0">
                        <a:latin typeface="Cambria Math" charset="0"/>
                      </a:rPr>
                      <m:t>𝑿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If we assume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∼</m:t>
                    </m:r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𝛮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then the likelihood for each observation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and the likelihood for the entire set of data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b="-87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61" y="3543012"/>
            <a:ext cx="4158916" cy="469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461" y="4999180"/>
            <a:ext cx="4136190" cy="9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Through some algebra, we can show that maximizing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is equivalent to minimizing MSE: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Minimizing MSE or RSS is called </a:t>
                </a:r>
                <a:r>
                  <a:rPr lang="en-US" sz="2400" b="1" dirty="0"/>
                  <a:t>ordinary least squares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122" b="-28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6" y="2201514"/>
            <a:ext cx="10274968" cy="9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2111143"/>
          </a:xfrm>
        </p:spPr>
        <p:txBody>
          <a:bodyPr/>
          <a:lstStyle/>
          <a:p>
            <a:r>
              <a:rPr lang="en-US" sz="2400" b="1" dirty="0"/>
              <a:t>Model selection </a:t>
            </a:r>
            <a:r>
              <a:rPr lang="en-US" sz="2400" dirty="0"/>
              <a:t>is the application of a principled method to determine the complexity of the model, e.g. choosing a subset of predictors, choosing the degree of the polynomial model etc.</a:t>
            </a:r>
          </a:p>
          <a:p>
            <a:endParaRPr lang="en-US" sz="2400" dirty="0"/>
          </a:p>
          <a:p>
            <a:r>
              <a:rPr lang="en-US" sz="2400" dirty="0"/>
              <a:t>A strong motivation for performing model selection is to avoid overfitting, which we saw can happen when: 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there are too many predictors: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feature space has high dimensionality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polynomial degree is too high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too many cross terms are considered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coefficients values are too </a:t>
            </a:r>
            <a:r>
              <a:rPr lang="en-US" sz="2400" b="1" dirty="0"/>
              <a:t>extreme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97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1724</TotalTime>
  <Words>1881</Words>
  <Application>Microsoft Macintosh PowerPoint</Application>
  <PresentationFormat>Widescreen</PresentationFormat>
  <Paragraphs>255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Calibri</vt:lpstr>
      <vt:lpstr>Cambria Math</vt:lpstr>
      <vt:lpstr>Karla</vt:lpstr>
      <vt:lpstr>Mangal</vt:lpstr>
      <vt:lpstr>STIXGeneral</vt:lpstr>
      <vt:lpstr>Symbol</vt:lpstr>
      <vt:lpstr>Arial</vt:lpstr>
      <vt:lpstr>GEC_template</vt:lpstr>
      <vt:lpstr>Lecture 7: Regularization</vt:lpstr>
      <vt:lpstr>Lecture Outline</vt:lpstr>
      <vt:lpstr>Overfitting</vt:lpstr>
      <vt:lpstr>Overfitting</vt:lpstr>
      <vt:lpstr>Overfitting</vt:lpstr>
      <vt:lpstr>Overfitting</vt:lpstr>
      <vt:lpstr>Overfitting</vt:lpstr>
      <vt:lpstr>Overfitting</vt:lpstr>
      <vt:lpstr>Model Selection</vt:lpstr>
      <vt:lpstr>Stepwise Variable Selection and Cross Validation </vt:lpstr>
      <vt:lpstr>Stepwise Variable Selection Computational Complexity </vt:lpstr>
      <vt:lpstr>Cross Validation</vt:lpstr>
      <vt:lpstr>Cross Validation</vt:lpstr>
      <vt:lpstr>Cross Validation</vt:lpstr>
      <vt:lpstr>Cross Validation</vt:lpstr>
      <vt:lpstr>Validation</vt:lpstr>
      <vt:lpstr>Cross Validation: Motivation </vt:lpstr>
      <vt:lpstr>Leave-One-Out</vt:lpstr>
      <vt:lpstr>K-Fold Cross Validation </vt:lpstr>
      <vt:lpstr>PowerPoint Presentation</vt:lpstr>
      <vt:lpstr>Cross Validation</vt:lpstr>
      <vt:lpstr>Predictor Selection: Cross Validation</vt:lpstr>
      <vt:lpstr>kNN Revisited</vt:lpstr>
      <vt:lpstr>kNN Revisited</vt:lpstr>
      <vt:lpstr>Bias vs Variance</vt:lpstr>
      <vt:lpstr>PowerPoint Presentation</vt:lpstr>
      <vt:lpstr>PowerPoint Presentation</vt:lpstr>
      <vt:lpstr>Bias vs Variance</vt:lpstr>
      <vt:lpstr>Bias vs Variance</vt:lpstr>
      <vt:lpstr>Variance</vt:lpstr>
      <vt:lpstr>Variance</vt:lpstr>
      <vt:lpstr>Regularization: LASSO and Ridge</vt:lpstr>
      <vt:lpstr>Regularization: An Overview</vt:lpstr>
      <vt:lpstr>LASSO Regression</vt:lpstr>
      <vt:lpstr>LASSO Regression</vt:lpstr>
      <vt:lpstr>Ridge Regression</vt:lpstr>
      <vt:lpstr>Ridge Regression</vt:lpstr>
      <vt:lpstr>Choosing l</vt:lpstr>
      <vt:lpstr>Ridge - Computational complexity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Variable Selection as Regularization</vt:lpstr>
      <vt:lpstr>Behind Ordinary Lease Squares, AIC, BIC </vt:lpstr>
      <vt:lpstr>Likelihood Functions</vt:lpstr>
      <vt:lpstr>Likelihood Functions</vt:lpstr>
      <vt:lpstr>Maximum Likelihood Estimators</vt:lpstr>
      <vt:lpstr>Maximum Likelihood Estimators</vt:lpstr>
      <vt:lpstr>Maximum Likelihood Estimators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63</cp:revision>
  <dcterms:created xsi:type="dcterms:W3CDTF">2018-07-11T02:31:23Z</dcterms:created>
  <dcterms:modified xsi:type="dcterms:W3CDTF">2018-10-01T05:03:21Z</dcterms:modified>
</cp:coreProperties>
</file>